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4" r:id="rId19"/>
    <p:sldId id="275" r:id="rId20"/>
    <p:sldId id="273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1893"/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390"/>
    <p:restoredTop sz="94701"/>
  </p:normalViewPr>
  <p:slideViewPr>
    <p:cSldViewPr snapToGrid="0" snapToObjects="1">
      <p:cViewPr>
        <p:scale>
          <a:sx n="91" d="100"/>
          <a:sy n="91" d="100"/>
        </p:scale>
        <p:origin x="2120" y="1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0C8C8A-DABB-4E41-B8D4-6E4ED215E82B}" type="datetimeFigureOut">
              <a:rPr lang="en-US" smtClean="0"/>
              <a:t>12/18/17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221F89-2D05-2D4C-82F8-139A77A58D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2694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221F89-2D05-2D4C-82F8-139A77A58DA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732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221F89-2D05-2D4C-82F8-139A77A58DA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7803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221F89-2D05-2D4C-82F8-139A77A58DA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3233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221F89-2D05-2D4C-82F8-139A77A58DA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843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221F89-2D05-2D4C-82F8-139A77A58DA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6305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221F89-2D05-2D4C-82F8-139A77A58DA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143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221F89-2D05-2D4C-82F8-139A77A58DA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5970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221F89-2D05-2D4C-82F8-139A77A58DA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0486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221F89-2D05-2D4C-82F8-139A77A58DA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1111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03B79-737D-744E-B7B1-0ED6CD023E8E}" type="datetimeFigureOut">
              <a:rPr lang="en-US" smtClean="0"/>
              <a:t>12/18/17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5E4A4-FC73-664C-9857-E525FAE55C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304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03B79-737D-744E-B7B1-0ED6CD023E8E}" type="datetimeFigureOut">
              <a:rPr lang="en-US" smtClean="0"/>
              <a:t>12/18/17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5E4A4-FC73-664C-9857-E525FAE55C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3671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03B79-737D-744E-B7B1-0ED6CD023E8E}" type="datetimeFigureOut">
              <a:rPr lang="en-US" smtClean="0"/>
              <a:t>12/18/17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5E4A4-FC73-664C-9857-E525FAE55C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245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03B79-737D-744E-B7B1-0ED6CD023E8E}" type="datetimeFigureOut">
              <a:rPr lang="en-US" smtClean="0"/>
              <a:t>12/18/17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5E4A4-FC73-664C-9857-E525FAE55C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5608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03B79-737D-744E-B7B1-0ED6CD023E8E}" type="datetimeFigureOut">
              <a:rPr lang="en-US" smtClean="0"/>
              <a:t>12/18/17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5E4A4-FC73-664C-9857-E525FAE55C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0004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03B79-737D-744E-B7B1-0ED6CD023E8E}" type="datetimeFigureOut">
              <a:rPr lang="en-US" smtClean="0"/>
              <a:t>12/18/17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5E4A4-FC73-664C-9857-E525FAE55C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6233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03B79-737D-744E-B7B1-0ED6CD023E8E}" type="datetimeFigureOut">
              <a:rPr lang="en-US" smtClean="0"/>
              <a:t>12/18/17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5E4A4-FC73-664C-9857-E525FAE55C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169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03B79-737D-744E-B7B1-0ED6CD023E8E}" type="datetimeFigureOut">
              <a:rPr lang="en-US" smtClean="0"/>
              <a:t>12/18/17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5E4A4-FC73-664C-9857-E525FAE55C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9275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03B79-737D-744E-B7B1-0ED6CD023E8E}" type="datetimeFigureOut">
              <a:rPr lang="en-US" smtClean="0"/>
              <a:t>12/18/17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5E4A4-FC73-664C-9857-E525FAE55C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679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03B79-737D-744E-B7B1-0ED6CD023E8E}" type="datetimeFigureOut">
              <a:rPr lang="en-US" smtClean="0"/>
              <a:t>12/18/17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5E4A4-FC73-664C-9857-E525FAE55C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0473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03B79-737D-744E-B7B1-0ED6CD023E8E}" type="datetimeFigureOut">
              <a:rPr lang="en-US" smtClean="0"/>
              <a:t>12/18/17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5E4A4-FC73-664C-9857-E525FAE55C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2564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C03B79-737D-744E-B7B1-0ED6CD023E8E}" type="datetimeFigureOut">
              <a:rPr lang="en-US" smtClean="0"/>
              <a:t>12/18/17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45E4A4-FC73-664C-9857-E525FAE55C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491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4" Type="http://schemas.openxmlformats.org/officeDocument/2006/relationships/image" Target="../media/image26.png"/><Relationship Id="rId5" Type="http://schemas.openxmlformats.org/officeDocument/2006/relationships/image" Target="../media/image27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4" Type="http://schemas.openxmlformats.org/officeDocument/2006/relationships/image" Target="../media/image29.png"/><Relationship Id="rId5" Type="http://schemas.openxmlformats.org/officeDocument/2006/relationships/image" Target="../media/image30.png"/><Relationship Id="rId6" Type="http://schemas.openxmlformats.org/officeDocument/2006/relationships/image" Target="../media/image31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00" y="958240"/>
            <a:ext cx="11176000" cy="492760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0" y="-1"/>
            <a:ext cx="12193200" cy="648000"/>
          </a:xfrm>
          <a:solidFill>
            <a:srgbClr val="0432FF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>
            <a:normAutofit fontScale="90000"/>
          </a:bodyPr>
          <a:lstStyle/>
          <a:p>
            <a:pPr algn="ctr"/>
            <a:r>
              <a:rPr lang="en-US" dirty="0" smtClean="0"/>
              <a:t>entering</a:t>
            </a:r>
            <a:endParaRPr lang="en-US" dirty="0"/>
          </a:p>
        </p:txBody>
      </p:sp>
      <p:sp>
        <p:nvSpPr>
          <p:cNvPr id="7" name="Title 4"/>
          <p:cNvSpPr txBox="1">
            <a:spLocks/>
          </p:cNvSpPr>
          <p:nvPr/>
        </p:nvSpPr>
        <p:spPr>
          <a:xfrm>
            <a:off x="0" y="6425425"/>
            <a:ext cx="12193200" cy="43257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6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0" y="6425426"/>
            <a:ext cx="12193200" cy="43257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25000" lnSpcReduction="20000"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10700" dirty="0" smtClean="0">
                <a:solidFill>
                  <a:schemeClr val="bg1">
                    <a:lumMod val="75000"/>
                  </a:schemeClr>
                </a:solidFill>
              </a:rPr>
              <a:t>not yet logged in ... </a:t>
            </a:r>
            <a:r>
              <a:rPr lang="en-US" sz="10700" dirty="0">
                <a:solidFill>
                  <a:schemeClr val="bg1">
                    <a:lumMod val="75000"/>
                  </a:schemeClr>
                </a:solidFill>
              </a:rPr>
              <a:t>tooltips can be switched off </a:t>
            </a:r>
            <a:r>
              <a:rPr lang="en-US" sz="10700" dirty="0" smtClean="0">
                <a:solidFill>
                  <a:schemeClr val="bg1">
                    <a:lumMod val="75000"/>
                  </a:schemeClr>
                </a:solidFill>
              </a:rPr>
              <a:t>... </a:t>
            </a:r>
            <a:r>
              <a:rPr lang="en-US" sz="10700" dirty="0">
                <a:solidFill>
                  <a:schemeClr val="bg1">
                    <a:lumMod val="75000"/>
                  </a:schemeClr>
                </a:solidFill>
              </a:rPr>
              <a:t>big buttons for usual actions </a:t>
            </a:r>
            <a:r>
              <a:rPr lang="en-US" sz="10700" dirty="0" smtClean="0">
                <a:solidFill>
                  <a:schemeClr val="bg1">
                    <a:lumMod val="75000"/>
                  </a:schemeClr>
                </a:solidFill>
              </a:rPr>
              <a:t>...</a:t>
            </a:r>
            <a:r>
              <a:rPr lang="en-US" sz="40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endParaRPr lang="en-US" sz="40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6673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376" y="-4919425"/>
            <a:ext cx="11010448" cy="11344849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0" y="-1"/>
            <a:ext cx="12193200" cy="648000"/>
          </a:xfrm>
          <a:solidFill>
            <a:srgbClr val="0432FF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>
            <a:normAutofit fontScale="90000"/>
          </a:bodyPr>
          <a:lstStyle/>
          <a:p>
            <a:pPr algn="ctr"/>
            <a:r>
              <a:rPr lang="en-US" dirty="0" smtClean="0"/>
              <a:t>mind the scores</a:t>
            </a:r>
            <a:endParaRPr lang="en-US" dirty="0"/>
          </a:p>
        </p:txBody>
      </p:sp>
      <p:sp>
        <p:nvSpPr>
          <p:cNvPr id="7" name="Title 4"/>
          <p:cNvSpPr txBox="1">
            <a:spLocks/>
          </p:cNvSpPr>
          <p:nvPr/>
        </p:nvSpPr>
        <p:spPr>
          <a:xfrm>
            <a:off x="0" y="6425425"/>
            <a:ext cx="12193200" cy="43257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6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0" y="6425426"/>
            <a:ext cx="12193200" cy="43257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25000" lnSpcReduction="20000"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10700" dirty="0" smtClean="0">
                <a:solidFill>
                  <a:schemeClr val="bg1">
                    <a:lumMod val="75000"/>
                  </a:schemeClr>
                </a:solidFill>
              </a:rPr>
              <a:t>move on to the next criteria ... keep an eye on the score</a:t>
            </a:r>
            <a:endParaRPr lang="en-US" sz="40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1138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2.22222E-6 L 0.00052 0.82732 " pathEditMode="relative" rAng="0" ptsTypes="AA">
                                      <p:cBhvr>
                                        <p:cTn id="10" dur="5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4136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0" y="-1"/>
            <a:ext cx="12193200" cy="648000"/>
          </a:xfrm>
          <a:solidFill>
            <a:srgbClr val="0432FF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>
            <a:normAutofit fontScale="90000"/>
          </a:bodyPr>
          <a:lstStyle/>
          <a:p>
            <a:pPr algn="ctr"/>
            <a:r>
              <a:rPr lang="en-US" dirty="0" smtClean="0"/>
              <a:t>completing an assessment</a:t>
            </a:r>
            <a:endParaRPr lang="en-US" dirty="0"/>
          </a:p>
        </p:txBody>
      </p:sp>
      <p:sp>
        <p:nvSpPr>
          <p:cNvPr id="7" name="Title 4"/>
          <p:cNvSpPr txBox="1">
            <a:spLocks/>
          </p:cNvSpPr>
          <p:nvPr/>
        </p:nvSpPr>
        <p:spPr>
          <a:xfrm>
            <a:off x="0" y="6425425"/>
            <a:ext cx="12193200" cy="43257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6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0" y="6425426"/>
            <a:ext cx="12193200" cy="43257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25000" lnSpcReduction="20000"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10700" dirty="0" smtClean="0">
                <a:solidFill>
                  <a:schemeClr val="bg1">
                    <a:lumMod val="75000"/>
                  </a:schemeClr>
                </a:solidFill>
              </a:rPr>
              <a:t>before submit ... check out the score ... and its derivation</a:t>
            </a:r>
            <a:endParaRPr lang="en-US" sz="4000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600" y="647999"/>
            <a:ext cx="10093999" cy="5731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254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605" y="946490"/>
            <a:ext cx="9973340" cy="5180443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44850" y="4878725"/>
            <a:ext cx="3671997" cy="629719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0" y="-1"/>
            <a:ext cx="12193200" cy="648000"/>
          </a:xfrm>
          <a:solidFill>
            <a:srgbClr val="0432FF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>
            <a:normAutofit fontScale="90000"/>
          </a:bodyPr>
          <a:lstStyle/>
          <a:p>
            <a:pPr algn="ctr"/>
            <a:r>
              <a:rPr lang="en-US" dirty="0" smtClean="0"/>
              <a:t>assign reviewers</a:t>
            </a:r>
            <a:endParaRPr lang="en-US" dirty="0"/>
          </a:p>
        </p:txBody>
      </p:sp>
      <p:sp>
        <p:nvSpPr>
          <p:cNvPr id="7" name="Title 4"/>
          <p:cNvSpPr txBox="1">
            <a:spLocks/>
          </p:cNvSpPr>
          <p:nvPr/>
        </p:nvSpPr>
        <p:spPr>
          <a:xfrm>
            <a:off x="0" y="6425425"/>
            <a:ext cx="12193200" cy="43257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6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0" y="6425426"/>
            <a:ext cx="12193200" cy="43257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25000" lnSpcReduction="20000"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10700" dirty="0" smtClean="0">
                <a:solidFill>
                  <a:schemeClr val="bg1">
                    <a:lumMod val="75000"/>
                  </a:schemeClr>
                </a:solidFill>
              </a:rPr>
              <a:t>office assigns reviewers</a:t>
            </a:r>
            <a:endParaRPr lang="en-US" sz="4000" dirty="0">
              <a:solidFill>
                <a:schemeClr val="bg1">
                  <a:lumMod val="75000"/>
                </a:schemeClr>
              </a:solidFill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H="1" flipV="1">
            <a:off x="8697433" y="1190847"/>
            <a:ext cx="2700669" cy="1977655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5507665" y="4784651"/>
            <a:ext cx="6039294" cy="425302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9869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101" y="647999"/>
            <a:ext cx="9132749" cy="5780114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0" y="-1"/>
            <a:ext cx="12193200" cy="648000"/>
          </a:xfrm>
          <a:solidFill>
            <a:srgbClr val="0432FF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>
            <a:normAutofit fontScale="90000"/>
          </a:bodyPr>
          <a:lstStyle/>
          <a:p>
            <a:pPr algn="ctr"/>
            <a:r>
              <a:rPr lang="en-US" dirty="0" smtClean="0"/>
              <a:t>first reviewer</a:t>
            </a:r>
            <a:endParaRPr lang="en-US" dirty="0"/>
          </a:p>
        </p:txBody>
      </p:sp>
      <p:sp>
        <p:nvSpPr>
          <p:cNvPr id="7" name="Title 4"/>
          <p:cNvSpPr txBox="1">
            <a:spLocks/>
          </p:cNvSpPr>
          <p:nvPr/>
        </p:nvSpPr>
        <p:spPr>
          <a:xfrm>
            <a:off x="0" y="6425425"/>
            <a:ext cx="12193200" cy="43257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6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0" y="6425426"/>
            <a:ext cx="12193200" cy="43257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25000" lnSpcReduction="20000"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10700" dirty="0" smtClean="0">
                <a:solidFill>
                  <a:schemeClr val="bg1">
                    <a:lumMod val="75000"/>
                  </a:schemeClr>
                </a:solidFill>
              </a:rPr>
              <a:t>first reviewer starts ... this reviewer is sysadmin ... that’s why the </a:t>
            </a:r>
            <a:r>
              <a:rPr lang="en-US" sz="10700" i="1" dirty="0" smtClean="0">
                <a:solidFill>
                  <a:schemeClr val="bg1">
                    <a:lumMod val="75000"/>
                  </a:schemeClr>
                </a:solidFill>
              </a:rPr>
              <a:t>withdraw</a:t>
            </a:r>
            <a:r>
              <a:rPr lang="en-US" sz="10700" dirty="0" smtClean="0">
                <a:solidFill>
                  <a:schemeClr val="bg1">
                    <a:lumMod val="75000"/>
                  </a:schemeClr>
                </a:solidFill>
              </a:rPr>
              <a:t> shows up</a:t>
            </a:r>
            <a:endParaRPr lang="en-US" sz="4000" dirty="0">
              <a:solidFill>
                <a:schemeClr val="bg1">
                  <a:lumMod val="75000"/>
                </a:schemeClr>
              </a:solidFill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H="1" flipV="1">
            <a:off x="7983059" y="833662"/>
            <a:ext cx="17941" cy="4652737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2643828" y="5476672"/>
            <a:ext cx="5357172" cy="29184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102" y="647999"/>
            <a:ext cx="9500236" cy="5777425"/>
          </a:xfrm>
          <a:prstGeom prst="rect">
            <a:avLst/>
          </a:prstGeom>
        </p:spPr>
      </p:pic>
      <p:cxnSp>
        <p:nvCxnSpPr>
          <p:cNvPr id="16" name="Straight Arrow Connector 15"/>
          <p:cNvCxnSpPr/>
          <p:nvPr/>
        </p:nvCxnSpPr>
        <p:spPr>
          <a:xfrm flipH="1">
            <a:off x="6186488" y="3168503"/>
            <a:ext cx="5211615" cy="2832247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6386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871" y="647999"/>
            <a:ext cx="11180729" cy="9967226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0" y="-1"/>
            <a:ext cx="12193200" cy="648000"/>
          </a:xfrm>
          <a:solidFill>
            <a:srgbClr val="0432FF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>
            <a:normAutofit fontScale="90000"/>
          </a:bodyPr>
          <a:lstStyle/>
          <a:p>
            <a:pPr algn="ctr"/>
            <a:r>
              <a:rPr lang="en-US" dirty="0" smtClean="0"/>
              <a:t>commenting criteria-wise</a:t>
            </a:r>
            <a:endParaRPr lang="en-US" dirty="0"/>
          </a:p>
        </p:txBody>
      </p:sp>
      <p:sp>
        <p:nvSpPr>
          <p:cNvPr id="7" name="Title 4"/>
          <p:cNvSpPr txBox="1">
            <a:spLocks/>
          </p:cNvSpPr>
          <p:nvPr/>
        </p:nvSpPr>
        <p:spPr>
          <a:xfrm>
            <a:off x="0" y="6425425"/>
            <a:ext cx="12193200" cy="43257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6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0" y="6425426"/>
            <a:ext cx="12193200" cy="43257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25000" lnSpcReduction="20000"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10700" dirty="0" smtClean="0">
                <a:solidFill>
                  <a:schemeClr val="bg1">
                    <a:lumMod val="75000"/>
                  </a:schemeClr>
                </a:solidFill>
              </a:rPr>
              <a:t>see the criterion ... the evidence by the assessor ... write your comments</a:t>
            </a:r>
            <a:endParaRPr lang="en-US" sz="40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6638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0.00078 -0.00023 L -0.00078 -0.61689 " pathEditMode="relative" rAng="0" ptsTypes="AA">
                                      <p:cBhvr>
                                        <p:cTn id="10" dur="5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083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25873"/>
            <a:ext cx="12192000" cy="4627445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0" y="-1"/>
            <a:ext cx="12193200" cy="648000"/>
          </a:xfrm>
          <a:solidFill>
            <a:srgbClr val="0432FF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>
            <a:normAutofit fontScale="90000"/>
          </a:bodyPr>
          <a:lstStyle/>
          <a:p>
            <a:pPr algn="ctr"/>
            <a:r>
              <a:rPr lang="en-US" dirty="0" smtClean="0"/>
              <a:t>first reviewer: advice</a:t>
            </a:r>
            <a:endParaRPr lang="en-US" dirty="0"/>
          </a:p>
        </p:txBody>
      </p:sp>
      <p:sp>
        <p:nvSpPr>
          <p:cNvPr id="7" name="Title 4"/>
          <p:cNvSpPr txBox="1">
            <a:spLocks/>
          </p:cNvSpPr>
          <p:nvPr/>
        </p:nvSpPr>
        <p:spPr>
          <a:xfrm>
            <a:off x="0" y="6425425"/>
            <a:ext cx="12193200" cy="43257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6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0" y="6425426"/>
            <a:ext cx="12193200" cy="43257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25000" lnSpcReduction="20000"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10700" dirty="0" smtClean="0">
                <a:solidFill>
                  <a:schemeClr val="bg1">
                    <a:lumMod val="75000"/>
                  </a:schemeClr>
                </a:solidFill>
              </a:rPr>
              <a:t>finish the first part of the review by giving advice</a:t>
            </a:r>
            <a:endParaRPr lang="en-US" sz="4000" dirty="0">
              <a:solidFill>
                <a:schemeClr val="bg1">
                  <a:lumMod val="75000"/>
                </a:schemeClr>
              </a:solidFill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1216152" y="5052151"/>
            <a:ext cx="1464833" cy="434249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25872"/>
            <a:ext cx="12192000" cy="4939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22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231" y="647998"/>
            <a:ext cx="11801475" cy="10360661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0" y="-1"/>
            <a:ext cx="12193200" cy="648000"/>
          </a:xfrm>
          <a:solidFill>
            <a:srgbClr val="0432FF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>
            <a:normAutofit fontScale="90000"/>
          </a:bodyPr>
          <a:lstStyle/>
          <a:p>
            <a:pPr algn="ctr"/>
            <a:r>
              <a:rPr lang="en-US" dirty="0" smtClean="0"/>
              <a:t>second reviewer</a:t>
            </a:r>
            <a:endParaRPr lang="en-US" dirty="0"/>
          </a:p>
        </p:txBody>
      </p:sp>
      <p:sp>
        <p:nvSpPr>
          <p:cNvPr id="7" name="Title 4"/>
          <p:cNvSpPr txBox="1">
            <a:spLocks/>
          </p:cNvSpPr>
          <p:nvPr/>
        </p:nvSpPr>
        <p:spPr>
          <a:xfrm>
            <a:off x="0" y="6425425"/>
            <a:ext cx="12193200" cy="43257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6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0" y="6425426"/>
            <a:ext cx="12193200" cy="43257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25000" lnSpcReduction="20000"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10700" dirty="0" smtClean="0">
                <a:solidFill>
                  <a:schemeClr val="bg1">
                    <a:lumMod val="75000"/>
                  </a:schemeClr>
                </a:solidFill>
              </a:rPr>
              <a:t>both reviews are separate docs ... separate owners ... peeking into each </a:t>
            </a:r>
            <a:r>
              <a:rPr lang="en-US" sz="10700" dirty="0" smtClean="0">
                <a:solidFill>
                  <a:schemeClr val="bg1">
                    <a:lumMod val="75000"/>
                  </a:schemeClr>
                </a:solidFill>
              </a:rPr>
              <a:t>other’s </a:t>
            </a:r>
            <a:r>
              <a:rPr lang="en-US" sz="10700" dirty="0" smtClean="0">
                <a:solidFill>
                  <a:schemeClr val="bg1">
                    <a:lumMod val="75000"/>
                  </a:schemeClr>
                </a:solidFill>
              </a:rPr>
              <a:t>text</a:t>
            </a:r>
            <a:endParaRPr lang="en-US" sz="40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3261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animMotion origin="layout" path="M -2.08333E-6 1.48148E-6 L 0.00013 -0.66945 " pathEditMode="relative" rAng="0" ptsTypes="AA">
                                      <p:cBhvr>
                                        <p:cTn id="10" dur="5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347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" y="633038"/>
            <a:ext cx="12192000" cy="4418202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0" y="-1"/>
            <a:ext cx="12193200" cy="648000"/>
          </a:xfrm>
          <a:solidFill>
            <a:srgbClr val="0432FF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>
            <a:normAutofit fontScale="90000"/>
          </a:bodyPr>
          <a:lstStyle/>
          <a:p>
            <a:pPr algn="ctr"/>
            <a:r>
              <a:rPr lang="en-US" dirty="0" smtClean="0"/>
              <a:t>second reviewer: decision</a:t>
            </a:r>
            <a:endParaRPr lang="en-US" dirty="0"/>
          </a:p>
        </p:txBody>
      </p:sp>
      <p:sp>
        <p:nvSpPr>
          <p:cNvPr id="7" name="Title 4"/>
          <p:cNvSpPr txBox="1">
            <a:spLocks/>
          </p:cNvSpPr>
          <p:nvPr/>
        </p:nvSpPr>
        <p:spPr>
          <a:xfrm>
            <a:off x="0" y="6425425"/>
            <a:ext cx="12193200" cy="43257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6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0" y="6425426"/>
            <a:ext cx="12193200" cy="43257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25000" lnSpcReduction="20000"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10700" dirty="0" smtClean="0">
                <a:solidFill>
                  <a:schemeClr val="bg1">
                    <a:lumMod val="75000"/>
                  </a:schemeClr>
                </a:solidFill>
              </a:rPr>
              <a:t>finish the review by making a decision ... overruling the advice (in this case)</a:t>
            </a:r>
            <a:endParaRPr lang="en-US" sz="4000" dirty="0">
              <a:solidFill>
                <a:schemeClr val="bg1">
                  <a:lumMod val="75000"/>
                </a:schemeClr>
              </a:solidFill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 flipV="1">
            <a:off x="10008738" y="4736393"/>
            <a:ext cx="1430406" cy="589728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3038"/>
            <a:ext cx="12192000" cy="5169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128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9585" y="647999"/>
            <a:ext cx="8267700" cy="510540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0" y="-1"/>
            <a:ext cx="12193200" cy="648000"/>
          </a:xfrm>
          <a:solidFill>
            <a:srgbClr val="0432FF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>
            <a:normAutofit fontScale="90000"/>
          </a:bodyPr>
          <a:lstStyle/>
          <a:p>
            <a:pPr algn="ctr"/>
            <a:r>
              <a:rPr lang="en-US" dirty="0" smtClean="0"/>
              <a:t>back to the applicant</a:t>
            </a:r>
            <a:endParaRPr lang="en-US" dirty="0"/>
          </a:p>
        </p:txBody>
      </p:sp>
      <p:sp>
        <p:nvSpPr>
          <p:cNvPr id="7" name="Title 4"/>
          <p:cNvSpPr txBox="1">
            <a:spLocks/>
          </p:cNvSpPr>
          <p:nvPr/>
        </p:nvSpPr>
        <p:spPr>
          <a:xfrm>
            <a:off x="0" y="6425425"/>
            <a:ext cx="12193200" cy="43257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6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0" y="6425426"/>
            <a:ext cx="12193200" cy="43257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25000" lnSpcReduction="20000"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10700" dirty="0" smtClean="0">
                <a:solidFill>
                  <a:schemeClr val="bg1">
                    <a:lumMod val="75000"/>
                  </a:schemeClr>
                </a:solidFill>
              </a:rPr>
              <a:t>applicant re-opens assessment ... makes corrections ... re-submits it</a:t>
            </a:r>
            <a:endParaRPr lang="en-US" sz="4000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177" y="647999"/>
            <a:ext cx="11452846" cy="5757829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006" y="658119"/>
            <a:ext cx="11717188" cy="5767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937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0" y="-1"/>
            <a:ext cx="12193200" cy="648000"/>
          </a:xfrm>
          <a:solidFill>
            <a:srgbClr val="0432FF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>
            <a:normAutofit fontScale="90000"/>
          </a:bodyPr>
          <a:lstStyle/>
          <a:p>
            <a:pPr algn="ctr"/>
            <a:r>
              <a:rPr lang="en-US" dirty="0" smtClean="0"/>
              <a:t>second reviewer: </a:t>
            </a:r>
            <a:r>
              <a:rPr lang="en-US" dirty="0" smtClean="0"/>
              <a:t>new decision</a:t>
            </a:r>
            <a:endParaRPr lang="en-US" dirty="0"/>
          </a:p>
        </p:txBody>
      </p:sp>
      <p:sp>
        <p:nvSpPr>
          <p:cNvPr id="7" name="Title 4"/>
          <p:cNvSpPr txBox="1">
            <a:spLocks/>
          </p:cNvSpPr>
          <p:nvPr/>
        </p:nvSpPr>
        <p:spPr>
          <a:xfrm>
            <a:off x="0" y="6425425"/>
            <a:ext cx="12193200" cy="43257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6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0" y="6425426"/>
            <a:ext cx="12193200" cy="43257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25000" lnSpcReduction="20000"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10700" dirty="0" smtClean="0">
                <a:solidFill>
                  <a:schemeClr val="bg1">
                    <a:lumMod val="75000"/>
                  </a:schemeClr>
                </a:solidFill>
              </a:rPr>
              <a:t>reviewer checks ... revokes previous decision ... makes new decision</a:t>
            </a:r>
            <a:endParaRPr lang="en-US" sz="4000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994" y="675693"/>
            <a:ext cx="6705676" cy="574619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47999"/>
            <a:ext cx="12192000" cy="571780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640635"/>
            <a:ext cx="12193200" cy="572516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150" y="672160"/>
            <a:ext cx="12077700" cy="566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27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1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0" y="-1"/>
            <a:ext cx="12193200" cy="648000"/>
          </a:xfrm>
          <a:solidFill>
            <a:srgbClr val="0432FF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>
            <a:normAutofit fontScale="90000"/>
          </a:bodyPr>
          <a:lstStyle/>
          <a:p>
            <a:pPr algn="ctr"/>
            <a:r>
              <a:rPr lang="en-US" dirty="0" smtClean="0"/>
              <a:t>public view</a:t>
            </a:r>
            <a:endParaRPr lang="en-US" dirty="0"/>
          </a:p>
        </p:txBody>
      </p:sp>
      <p:sp>
        <p:nvSpPr>
          <p:cNvPr id="7" name="Title 4"/>
          <p:cNvSpPr txBox="1">
            <a:spLocks/>
          </p:cNvSpPr>
          <p:nvPr/>
        </p:nvSpPr>
        <p:spPr>
          <a:xfrm>
            <a:off x="0" y="6425425"/>
            <a:ext cx="12193200" cy="43257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6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0" y="6425426"/>
            <a:ext cx="12193200" cy="43257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25000" lnSpcReduction="20000"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10700" dirty="0" smtClean="0">
                <a:solidFill>
                  <a:schemeClr val="bg1">
                    <a:lumMod val="75000"/>
                  </a:schemeClr>
                </a:solidFill>
              </a:rPr>
              <a:t>contributions are public ... can be filtered on all metadata ... view individual ones</a:t>
            </a:r>
            <a:endParaRPr lang="en-US" sz="4000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585" y="779464"/>
            <a:ext cx="10776030" cy="5514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993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338" y="647998"/>
            <a:ext cx="11352285" cy="11853351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0" y="-1"/>
            <a:ext cx="12193200" cy="648000"/>
          </a:xfrm>
          <a:solidFill>
            <a:srgbClr val="0432FF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>
            <a:normAutofit fontScale="90000"/>
          </a:bodyPr>
          <a:lstStyle/>
          <a:p>
            <a:pPr algn="ctr"/>
            <a:r>
              <a:rPr lang="en-US" dirty="0" smtClean="0"/>
              <a:t>DARIAH seal of approval</a:t>
            </a:r>
            <a:endParaRPr lang="en-US" dirty="0"/>
          </a:p>
        </p:txBody>
      </p:sp>
      <p:sp>
        <p:nvSpPr>
          <p:cNvPr id="7" name="Title 4"/>
          <p:cNvSpPr txBox="1">
            <a:spLocks/>
          </p:cNvSpPr>
          <p:nvPr/>
        </p:nvSpPr>
        <p:spPr>
          <a:xfrm>
            <a:off x="0" y="6425425"/>
            <a:ext cx="12193200" cy="43257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6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0" y="6425426"/>
            <a:ext cx="12193200" cy="43257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25000" lnSpcReduction="20000"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10700" dirty="0" smtClean="0">
                <a:solidFill>
                  <a:schemeClr val="bg1">
                    <a:lumMod val="75000"/>
                  </a:schemeClr>
                </a:solidFill>
              </a:rPr>
              <a:t>we look at an </a:t>
            </a:r>
            <a:r>
              <a:rPr lang="en-US" sz="10700" i="1" dirty="0" smtClean="0">
                <a:solidFill>
                  <a:schemeClr val="bg1">
                    <a:lumMod val="75000"/>
                  </a:schemeClr>
                </a:solidFill>
              </a:rPr>
              <a:t>approved</a:t>
            </a:r>
            <a:r>
              <a:rPr lang="en-US" sz="10700" dirty="0" smtClean="0">
                <a:solidFill>
                  <a:schemeClr val="bg1">
                    <a:lumMod val="75000"/>
                  </a:schemeClr>
                </a:solidFill>
              </a:rPr>
              <a:t> contribution ... the score </a:t>
            </a:r>
            <a:r>
              <a:rPr lang="en-US" sz="10700" smtClean="0">
                <a:solidFill>
                  <a:schemeClr val="bg1">
                    <a:lumMod val="75000"/>
                  </a:schemeClr>
                </a:solidFill>
              </a:rPr>
              <a:t>is public</a:t>
            </a:r>
            <a:endParaRPr lang="en-US" sz="40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133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animMotion origin="layout" path="M 0.003 0.04144 L 0.003 -1.23472 " pathEditMode="relative" rAng="0" ptsTypes="AA">
                                      <p:cBhvr>
                                        <p:cTn id="1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638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0" y="-1"/>
            <a:ext cx="12193200" cy="648000"/>
          </a:xfrm>
          <a:solidFill>
            <a:srgbClr val="0432FF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>
            <a:normAutofit fontScale="90000"/>
          </a:bodyPr>
          <a:lstStyle/>
          <a:p>
            <a:pPr algn="ctr"/>
            <a:r>
              <a:rPr lang="en-US" dirty="0" smtClean="0"/>
              <a:t>statistics (public)</a:t>
            </a:r>
            <a:endParaRPr lang="en-US" dirty="0"/>
          </a:p>
        </p:txBody>
      </p:sp>
      <p:sp>
        <p:nvSpPr>
          <p:cNvPr id="7" name="Title 4"/>
          <p:cNvSpPr txBox="1">
            <a:spLocks/>
          </p:cNvSpPr>
          <p:nvPr/>
        </p:nvSpPr>
        <p:spPr>
          <a:xfrm>
            <a:off x="0" y="6425425"/>
            <a:ext cx="12193200" cy="43257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6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0" y="6425426"/>
            <a:ext cx="12193200" cy="43257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77500" lnSpcReduction="20000"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4000" dirty="0" smtClean="0">
                <a:solidFill>
                  <a:schemeClr val="bg1">
                    <a:lumMod val="75000"/>
                  </a:schemeClr>
                </a:solidFill>
              </a:rPr>
              <a:t>no cost information when not logged in</a:t>
            </a:r>
            <a:endParaRPr lang="en-US" sz="4000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90680"/>
            <a:ext cx="12192000" cy="5099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29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0" y="-1"/>
            <a:ext cx="12193200" cy="648000"/>
          </a:xfrm>
          <a:solidFill>
            <a:srgbClr val="0432FF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>
            <a:normAutofit fontScale="90000"/>
          </a:bodyPr>
          <a:lstStyle/>
          <a:p>
            <a:pPr algn="ctr"/>
            <a:r>
              <a:rPr lang="en-US" dirty="0" smtClean="0"/>
              <a:t>statistics (office)</a:t>
            </a:r>
            <a:endParaRPr lang="en-US" dirty="0"/>
          </a:p>
        </p:txBody>
      </p:sp>
      <p:sp>
        <p:nvSpPr>
          <p:cNvPr id="7" name="Title 4"/>
          <p:cNvSpPr txBox="1">
            <a:spLocks/>
          </p:cNvSpPr>
          <p:nvPr/>
        </p:nvSpPr>
        <p:spPr>
          <a:xfrm>
            <a:off x="0" y="6425425"/>
            <a:ext cx="12193200" cy="43257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6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0" y="6425426"/>
            <a:ext cx="12193200" cy="43257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77500" lnSpcReduction="20000"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4000" dirty="0" smtClean="0">
                <a:solidFill>
                  <a:schemeClr val="bg1">
                    <a:lumMod val="75000"/>
                  </a:schemeClr>
                </a:solidFill>
              </a:rPr>
              <a:t>much more info when logged in as </a:t>
            </a:r>
            <a:r>
              <a:rPr lang="en-US" sz="4000" i="1" dirty="0" smtClean="0">
                <a:solidFill>
                  <a:schemeClr val="bg1">
                    <a:lumMod val="75000"/>
                  </a:schemeClr>
                </a:solidFill>
              </a:rPr>
              <a:t>office</a:t>
            </a:r>
            <a:endParaRPr lang="en-US" sz="4000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94531"/>
            <a:ext cx="12192000" cy="5484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23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0" y="-1"/>
            <a:ext cx="12193200" cy="648000"/>
          </a:xfrm>
          <a:solidFill>
            <a:srgbClr val="0432FF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>
            <a:normAutofit fontScale="90000"/>
          </a:bodyPr>
          <a:lstStyle/>
          <a:p>
            <a:pPr algn="ctr"/>
            <a:r>
              <a:rPr lang="en-US" dirty="0" smtClean="0"/>
              <a:t>DARIAH login</a:t>
            </a:r>
            <a:endParaRPr lang="en-US" dirty="0"/>
          </a:p>
        </p:txBody>
      </p:sp>
      <p:sp>
        <p:nvSpPr>
          <p:cNvPr id="7" name="Title 4"/>
          <p:cNvSpPr txBox="1">
            <a:spLocks/>
          </p:cNvSpPr>
          <p:nvPr/>
        </p:nvSpPr>
        <p:spPr>
          <a:xfrm>
            <a:off x="0" y="6425425"/>
            <a:ext cx="12193200" cy="43257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6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0" y="6425426"/>
            <a:ext cx="12193200" cy="43257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77500" lnSpcReduction="20000"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4000" dirty="0" smtClean="0">
                <a:solidFill>
                  <a:schemeClr val="bg1">
                    <a:lumMod val="75000"/>
                  </a:schemeClr>
                </a:solidFill>
              </a:rPr>
              <a:t>DARIAH knows where you work ...</a:t>
            </a:r>
            <a:endParaRPr lang="en-US" sz="4000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0" y="647999"/>
            <a:ext cx="12192000" cy="205268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0279" y="1096138"/>
            <a:ext cx="5393802" cy="4151643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V="1">
            <a:off x="5914663" y="902826"/>
            <a:ext cx="3472405" cy="2928394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367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9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0" y="-1"/>
            <a:ext cx="12193200" cy="648000"/>
          </a:xfrm>
          <a:solidFill>
            <a:srgbClr val="0432FF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>
            <a:normAutofit fontScale="90000"/>
          </a:bodyPr>
          <a:lstStyle/>
          <a:p>
            <a:pPr algn="ctr"/>
            <a:r>
              <a:rPr lang="en-US" dirty="0" smtClean="0"/>
              <a:t>new contribution</a:t>
            </a:r>
            <a:endParaRPr lang="en-US" dirty="0"/>
          </a:p>
        </p:txBody>
      </p:sp>
      <p:sp>
        <p:nvSpPr>
          <p:cNvPr id="7" name="Title 4"/>
          <p:cNvSpPr txBox="1">
            <a:spLocks/>
          </p:cNvSpPr>
          <p:nvPr/>
        </p:nvSpPr>
        <p:spPr>
          <a:xfrm>
            <a:off x="0" y="6425425"/>
            <a:ext cx="12193200" cy="43257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6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056" y="647999"/>
            <a:ext cx="10984375" cy="5745541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H="1" flipV="1">
            <a:off x="2303363" y="2766350"/>
            <a:ext cx="3588151" cy="1435260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9029" y="604227"/>
            <a:ext cx="9712971" cy="575950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7906" y="3495554"/>
            <a:ext cx="8854094" cy="1934279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0" y="6425426"/>
            <a:ext cx="12193200" cy="43257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77500" lnSpcReduction="20000"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4000" dirty="0">
                <a:solidFill>
                  <a:schemeClr val="bg1">
                    <a:lumMod val="75000"/>
                  </a:schemeClr>
                </a:solidFill>
              </a:rPr>
              <a:t>start with the big button ... enter rich text (markdown) ... and preview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 flipV="1">
            <a:off x="3252486" y="3761772"/>
            <a:ext cx="1122744" cy="1098422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3176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12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3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" presetClass="entr" presetSubtype="2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0" y="-1"/>
            <a:ext cx="12193200" cy="648000"/>
          </a:xfrm>
          <a:solidFill>
            <a:srgbClr val="0432FF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>
            <a:normAutofit fontScale="90000"/>
          </a:bodyPr>
          <a:lstStyle/>
          <a:p>
            <a:pPr algn="ctr"/>
            <a:r>
              <a:rPr lang="en-US" dirty="0" smtClean="0"/>
              <a:t>ownership</a:t>
            </a:r>
            <a:endParaRPr lang="en-US" dirty="0"/>
          </a:p>
        </p:txBody>
      </p:sp>
      <p:sp>
        <p:nvSpPr>
          <p:cNvPr id="7" name="Title 4"/>
          <p:cNvSpPr txBox="1">
            <a:spLocks/>
          </p:cNvSpPr>
          <p:nvPr/>
        </p:nvSpPr>
        <p:spPr>
          <a:xfrm>
            <a:off x="0" y="6425425"/>
            <a:ext cx="12193200" cy="43257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6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0" y="6425426"/>
            <a:ext cx="12193200" cy="43257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25000" lnSpcReduction="20000"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10700" dirty="0" smtClean="0">
                <a:solidFill>
                  <a:schemeClr val="bg1">
                    <a:lumMod val="75000"/>
                  </a:schemeClr>
                </a:solidFill>
              </a:rPr>
              <a:t>what you write is what you own ... but you can transfer to </a:t>
            </a:r>
            <a:r>
              <a:rPr lang="en-US" sz="10700" i="1" dirty="0" smtClean="0">
                <a:solidFill>
                  <a:schemeClr val="bg1">
                    <a:lumMod val="75000"/>
                  </a:schemeClr>
                </a:solidFill>
              </a:rPr>
              <a:t>editors</a:t>
            </a:r>
            <a:r>
              <a:rPr lang="en-US" sz="10700" dirty="0" smtClean="0">
                <a:solidFill>
                  <a:schemeClr val="bg1">
                    <a:lumMod val="75000"/>
                  </a:schemeClr>
                </a:solidFill>
              </a:rPr>
              <a:t> ...</a:t>
            </a:r>
            <a:endParaRPr lang="en-US" sz="4000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147" y="647999"/>
            <a:ext cx="10985500" cy="4318000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V="1">
            <a:off x="544010" y="4597290"/>
            <a:ext cx="1122744" cy="1098422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1851950" y="5146501"/>
            <a:ext cx="91902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you, as creator, can assign additional editors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the office can assign editors to legacy contributions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it also works for assessments, reviews, and nearly everything else</a:t>
            </a:r>
          </a:p>
        </p:txBody>
      </p:sp>
    </p:spTree>
    <p:extLst>
      <p:ext uri="{BB962C8B-B14F-4D97-AF65-F5344CB8AC3E}">
        <p14:creationId xmlns:p14="http://schemas.microsoft.com/office/powerpoint/2010/main" val="108861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500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70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4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880" y="647999"/>
            <a:ext cx="11365439" cy="967571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0" y="-1"/>
            <a:ext cx="12193200" cy="648000"/>
          </a:xfrm>
          <a:solidFill>
            <a:srgbClr val="0432FF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>
            <a:normAutofit fontScale="90000"/>
          </a:bodyPr>
          <a:lstStyle/>
          <a:p>
            <a:pPr algn="ctr"/>
            <a:r>
              <a:rPr lang="en-US" dirty="0" smtClean="0"/>
              <a:t>self-assessment</a:t>
            </a:r>
            <a:endParaRPr lang="en-US" dirty="0"/>
          </a:p>
        </p:txBody>
      </p:sp>
      <p:sp>
        <p:nvSpPr>
          <p:cNvPr id="7" name="Title 4"/>
          <p:cNvSpPr txBox="1">
            <a:spLocks/>
          </p:cNvSpPr>
          <p:nvPr/>
        </p:nvSpPr>
        <p:spPr>
          <a:xfrm>
            <a:off x="0" y="6425425"/>
            <a:ext cx="12193200" cy="43257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6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0" y="6425426"/>
            <a:ext cx="12193200" cy="43257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25000" lnSpcReduction="20000"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10700" dirty="0" smtClean="0">
                <a:solidFill>
                  <a:schemeClr val="bg1">
                    <a:lumMod val="75000"/>
                  </a:schemeClr>
                </a:solidFill>
              </a:rPr>
              <a:t>go to my items ... select </a:t>
            </a:r>
            <a:r>
              <a:rPr lang="en-US" sz="10700" dirty="0" err="1" smtClean="0">
                <a:solidFill>
                  <a:schemeClr val="bg1">
                    <a:lumMod val="75000"/>
                  </a:schemeClr>
                </a:solidFill>
              </a:rPr>
              <a:t>contrib</a:t>
            </a:r>
            <a:r>
              <a:rPr lang="en-US" sz="10700" dirty="0" smtClean="0">
                <a:solidFill>
                  <a:schemeClr val="bg1">
                    <a:lumMod val="75000"/>
                  </a:schemeClr>
                </a:solidFill>
              </a:rPr>
              <a:t> ... click the big button</a:t>
            </a:r>
            <a:endParaRPr lang="en-US" sz="4000" dirty="0">
              <a:solidFill>
                <a:schemeClr val="bg1">
                  <a:lumMod val="75000"/>
                </a:schemeClr>
              </a:solidFill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2319867" y="4165600"/>
            <a:ext cx="1049866" cy="1490133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5949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0 -1.48148E-6 L 0 -0.59028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951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934" y="647998"/>
            <a:ext cx="10678161" cy="11334501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0" y="-1"/>
            <a:ext cx="12193200" cy="648000"/>
          </a:xfrm>
          <a:solidFill>
            <a:srgbClr val="0432FF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>
            <a:normAutofit fontScale="90000"/>
          </a:bodyPr>
          <a:lstStyle/>
          <a:p>
            <a:pPr algn="ctr"/>
            <a:r>
              <a:rPr lang="en-US" dirty="0" smtClean="0"/>
              <a:t>assess the criteria</a:t>
            </a:r>
            <a:endParaRPr lang="en-US" dirty="0"/>
          </a:p>
        </p:txBody>
      </p:sp>
      <p:sp>
        <p:nvSpPr>
          <p:cNvPr id="7" name="Title 4"/>
          <p:cNvSpPr txBox="1">
            <a:spLocks/>
          </p:cNvSpPr>
          <p:nvPr/>
        </p:nvSpPr>
        <p:spPr>
          <a:xfrm>
            <a:off x="0" y="6425425"/>
            <a:ext cx="12193200" cy="43257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6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0" y="6425426"/>
            <a:ext cx="12193200" cy="43257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25000" lnSpcReduction="20000"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10700" dirty="0" smtClean="0">
                <a:solidFill>
                  <a:schemeClr val="bg1">
                    <a:lumMod val="75000"/>
                  </a:schemeClr>
                </a:solidFill>
              </a:rPr>
              <a:t>the relevant criteria have been assembled ... based on contribution </a:t>
            </a:r>
            <a:r>
              <a:rPr lang="en-US" sz="10700" i="1" dirty="0" smtClean="0">
                <a:solidFill>
                  <a:schemeClr val="bg1">
                    <a:lumMod val="75000"/>
                  </a:schemeClr>
                </a:solidFill>
              </a:rPr>
              <a:t>type</a:t>
            </a:r>
            <a:endParaRPr lang="en-US" sz="40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802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4.81481E-6 L 4.16667E-6 -0.78125 " pathEditMode="relative" rAng="0" ptsTypes="AA">
                                      <p:cBhvr>
                                        <p:cTn id="10" dur="5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-3877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685</TotalTime>
  <Words>323</Words>
  <Application>Microsoft Macintosh PowerPoint</Application>
  <PresentationFormat>Widescreen</PresentationFormat>
  <Paragraphs>52</Paragraphs>
  <Slides>20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Calibri</vt:lpstr>
      <vt:lpstr>Calibri Light</vt:lpstr>
      <vt:lpstr>Arial</vt:lpstr>
      <vt:lpstr>Office Theme</vt:lpstr>
      <vt:lpstr>entering</vt:lpstr>
      <vt:lpstr>public view</vt:lpstr>
      <vt:lpstr>statistics (public)</vt:lpstr>
      <vt:lpstr>statistics (office)</vt:lpstr>
      <vt:lpstr>DARIAH login</vt:lpstr>
      <vt:lpstr>new contribution</vt:lpstr>
      <vt:lpstr>ownership</vt:lpstr>
      <vt:lpstr>self-assessment</vt:lpstr>
      <vt:lpstr>assess the criteria</vt:lpstr>
      <vt:lpstr>mind the scores</vt:lpstr>
      <vt:lpstr>completing an assessment</vt:lpstr>
      <vt:lpstr>assign reviewers</vt:lpstr>
      <vt:lpstr>first reviewer</vt:lpstr>
      <vt:lpstr>commenting criteria-wise</vt:lpstr>
      <vt:lpstr>first reviewer: advice</vt:lpstr>
      <vt:lpstr>second reviewer</vt:lpstr>
      <vt:lpstr>second reviewer: decision</vt:lpstr>
      <vt:lpstr>back to the applicant</vt:lpstr>
      <vt:lpstr>second reviewer: new decision</vt:lpstr>
      <vt:lpstr>DARIAH seal of approval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Dirk Roorda</dc:creator>
  <cp:lastModifiedBy>Dirk Roorda</cp:lastModifiedBy>
  <cp:revision>62</cp:revision>
  <dcterms:created xsi:type="dcterms:W3CDTF">2017-12-14T06:32:24Z</dcterms:created>
  <dcterms:modified xsi:type="dcterms:W3CDTF">2017-12-18T15:05:57Z</dcterms:modified>
</cp:coreProperties>
</file>

<file path=docProps/thumbnail.jpeg>
</file>